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5" r:id="rId2"/>
    <p:sldId id="444" r:id="rId3"/>
    <p:sldId id="302" r:id="rId4"/>
    <p:sldId id="379" r:id="rId5"/>
    <p:sldId id="421" r:id="rId6"/>
    <p:sldId id="447" r:id="rId7"/>
    <p:sldId id="371" r:id="rId8"/>
    <p:sldId id="382" r:id="rId9"/>
    <p:sldId id="436" r:id="rId10"/>
    <p:sldId id="383" r:id="rId11"/>
    <p:sldId id="353" r:id="rId12"/>
    <p:sldId id="448" r:id="rId13"/>
    <p:sldId id="449" r:id="rId14"/>
    <p:sldId id="450" r:id="rId15"/>
    <p:sldId id="445" r:id="rId16"/>
    <p:sldId id="451" r:id="rId17"/>
    <p:sldId id="452" r:id="rId18"/>
    <p:sldId id="453" r:id="rId19"/>
    <p:sldId id="376" r:id="rId20"/>
    <p:sldId id="432" r:id="rId21"/>
    <p:sldId id="430" r:id="rId22"/>
    <p:sldId id="338" r:id="rId23"/>
    <p:sldId id="39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9" autoAdjust="0"/>
    <p:restoredTop sz="90586" autoAdjust="0"/>
  </p:normalViewPr>
  <p:slideViewPr>
    <p:cSldViewPr>
      <p:cViewPr varScale="1">
        <p:scale>
          <a:sx n="84" d="100"/>
          <a:sy n="84" d="100"/>
        </p:scale>
        <p:origin x="-1038" y="-90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65BD-FDF3-451F-9946-6DDCD89582D1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C138-5E6C-4DF7-B4A4-30518B7E1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2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1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41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72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ướng bụng đầy hơi là tình trạng bụng phình to, căng cứng, cảm giác óc ách như đầy nước, gây khó chịu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tượng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trạng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phổ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NB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mắc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loét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tràng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ruột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hẹp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NB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phẫu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ổ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bụng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thuốc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bụng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NB,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ống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NB,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hnay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T/C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 </a:t>
            </a:r>
            <a:r>
              <a:rPr lang="en-US" dirty="0" err="1" smtClean="0"/>
              <a:t>đọc</a:t>
            </a:r>
            <a:r>
              <a:rPr lang="en-US" dirty="0" smtClean="0"/>
              <a:t>,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Hẹp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endParaRPr lang="en-US" baseline="0" dirty="0" smtClean="0"/>
          </a:p>
          <a:p>
            <a:r>
              <a:rPr lang="en-US" baseline="0" dirty="0" err="1" smtClean="0"/>
              <a:t>Tổn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hóa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9898-BF0B-452F-949E-F5EA7B9692BD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296-8EB9-4A83-9B7D-1FAD224A2D3F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8466-BBE2-41C9-A724-31A3582D4DBC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261-1394-4555-BBA7-442818D6426F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6FA-0A51-4061-B6CE-B6B3D3D787F6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F226-3400-48E0-8742-40FCECF57D93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3468-9202-42B6-A194-39C56505978E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6450-3CC8-4EF4-B8BB-C6F944E0A89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1425-8828-4929-A6F1-5F01384B68BB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5394-349D-47D2-9264-649946AA2DBF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B5D4-5091-425D-900F-0F97A2661A12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5302-2A34-4896-B138-5BC89EBB2B39}" type="datetime1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06261"/>
            <a:ext cx="8991600" cy="646289"/>
          </a:xfrm>
        </p:spPr>
        <p:txBody>
          <a:bodyPr>
            <a:noAutofit/>
          </a:bodyPr>
          <a:lstStyle/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      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" y="2114550"/>
            <a:ext cx="8991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" y="4171950"/>
            <a:ext cx="8991600" cy="646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72" y="685800"/>
            <a:ext cx="90678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</a:p>
        </p:txBody>
      </p:sp>
      <p:pic>
        <p:nvPicPr>
          <p:cNvPr id="1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640080"/>
            <a:ext cx="9144000" cy="4503420"/>
          </a:xfrm>
        </p:spPr>
        <p:txBody>
          <a:bodyPr>
            <a:noAutofit/>
          </a:bodyPr>
          <a:lstStyle/>
          <a:p>
            <a:pPr marL="517525" indent="-982663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517525" indent="-982663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vi-VN" sz="2800" dirty="0" smtClean="0">
                <a:solidFill>
                  <a:srgbClr val="000099"/>
                </a:solidFill>
              </a:rPr>
              <a:t>-	</a:t>
            </a:r>
            <a:r>
              <a:rPr lang="en-US" sz="2800" dirty="0" smtClean="0">
                <a:solidFill>
                  <a:srgbClr val="000099"/>
                </a:solidFill>
              </a:rPr>
              <a:t>NB c</a:t>
            </a:r>
            <a:r>
              <a:rPr lang="vi-VN" sz="2800" dirty="0" smtClean="0">
                <a:solidFill>
                  <a:srgbClr val="000099"/>
                </a:solidFill>
              </a:rPr>
              <a:t>ó tổn thương thực quản: bỏng acid, kiềm ...</a:t>
            </a:r>
          </a:p>
          <a:p>
            <a:pPr marL="517525" indent="-982663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vi-VN" sz="2800" dirty="0" smtClean="0">
                <a:solidFill>
                  <a:srgbClr val="000099"/>
                </a:solidFill>
              </a:rPr>
              <a:t>-</a:t>
            </a:r>
            <a:r>
              <a:rPr lang="vi-VN" sz="2800" dirty="0">
                <a:solidFill>
                  <a:srgbClr val="000099"/>
                </a:solidFill>
              </a:rPr>
              <a:t>	Áp xe thành họng</a:t>
            </a:r>
          </a:p>
          <a:p>
            <a:pPr marL="517525" indent="-982663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vi-VN" sz="2800" dirty="0">
                <a:solidFill>
                  <a:srgbClr val="000099"/>
                </a:solidFill>
              </a:rPr>
              <a:t>-	U thực quản, phình tĩnh mạch thực quản</a:t>
            </a:r>
          </a:p>
          <a:p>
            <a:pPr marL="517525" indent="-982663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vi-VN" sz="2800" dirty="0">
                <a:solidFill>
                  <a:srgbClr val="000099"/>
                </a:solidFill>
              </a:rPr>
              <a:t>-	Teo thực quản, dị dạng thực quản</a:t>
            </a:r>
          </a:p>
          <a:p>
            <a:pPr marL="517525" indent="-982663" algn="l">
              <a:lnSpc>
                <a:spcPct val="12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vi-VN" sz="2800" dirty="0">
                <a:solidFill>
                  <a:srgbClr val="000099"/>
                </a:solidFill>
              </a:rPr>
              <a:t>-	Sau phẫu thuật tạo hình thực quản chưa hồi phục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KHÔNG ÁP DỤNG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6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590550"/>
            <a:ext cx="9067800" cy="45529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		 	S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1963 </a:t>
            </a:r>
          </a:p>
          <a:p>
            <a:pPr algn="just">
              <a:spcBef>
                <a:spcPts val="0"/>
              </a:spcBef>
            </a:pP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P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0; 	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Ngoại</a:t>
            </a:r>
            <a:endParaRPr lang="vi-VN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 đoán: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Người bệnh tỉnh, tiếp xúc tốt, sau mổ cắt dạ dày ngày thứ 5, bụng trướng, buồn nôn, đau bụng </a:t>
            </a:r>
          </a:p>
          <a:p>
            <a:pPr algn="just">
              <a:spcBef>
                <a:spcPts val="0"/>
              </a:spcBef>
            </a:pP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 lệnh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Đặt ống thông hút dịch dạ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  <a:tabLst>
                <a:tab pos="342900" algn="l"/>
                <a:tab pos="5143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rabicPeriod"/>
              <a:tabLst>
                <a:tab pos="342900" algn="l"/>
                <a:tab pos="5143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ĐD, DC 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 để thực hiện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65138" algn="l"/>
              </a:tabLst>
            </a:pP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	Tiến hành kỹ thuật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 dày cho người bệnh T?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30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590550"/>
            <a:ext cx="9067800" cy="45529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		 	S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1963 </a:t>
            </a:r>
          </a:p>
          <a:p>
            <a:pPr algn="just">
              <a:spcBef>
                <a:spcPts val="0"/>
              </a:spcBef>
            </a:pP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P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0; 	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Ngoại</a:t>
            </a:r>
            <a:endParaRPr lang="vi-VN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 đoán: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Người bệnh tỉnh, tiếp xúc tốt, sau mổ cắt dạ dày ngày thứ 5, bụng trướng, buồn nôn, đau bụng </a:t>
            </a:r>
          </a:p>
          <a:p>
            <a:pPr algn="just">
              <a:spcBef>
                <a:spcPts val="0"/>
              </a:spcBef>
            </a:pP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 lệnh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Đặt ống thông hút dịch dạ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  <a:tabLst>
                <a:tab pos="342900" algn="l"/>
                <a:tab pos="5143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63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590550"/>
            <a:ext cx="9067800" cy="45529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		 	S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1963 </a:t>
            </a:r>
          </a:p>
          <a:p>
            <a:pPr algn="just">
              <a:spcBef>
                <a:spcPts val="0"/>
              </a:spcBef>
            </a:pP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P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0; 	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Ngoại</a:t>
            </a:r>
            <a:endParaRPr lang="vi-VN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 đoán: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Người bệnh tỉnh, tiếp xúc tốt, sau mổ cắt dạ dày ngày thứ 5, bụng trướng, buồn nôn, đau bụng </a:t>
            </a:r>
          </a:p>
          <a:p>
            <a:pPr algn="just">
              <a:spcBef>
                <a:spcPts val="0"/>
              </a:spcBef>
            </a:pP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 lệnh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Đặt ống thông hút dịch dạ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vi-VN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342900" algn="l"/>
                <a:tab pos="5143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C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huẩn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ĐD, DC 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 để thực hiện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65138" algn="l"/>
              </a:tabLst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63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590550"/>
            <a:ext cx="9067800" cy="45529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Ễ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VĂN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 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		 	S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inh 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1963 </a:t>
            </a:r>
          </a:p>
          <a:p>
            <a:pPr algn="just">
              <a:spcBef>
                <a:spcPts val="0"/>
              </a:spcBef>
            </a:pP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P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0; 		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Ngoại</a:t>
            </a:r>
            <a:endParaRPr lang="vi-VN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 đoán: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Người bệnh tỉnh, tiếp xúc tốt, sau mổ cắt dạ dày ngày thứ 5, bụng trướng, buồn nôn, đau bụng </a:t>
            </a:r>
          </a:p>
          <a:p>
            <a:pPr algn="just">
              <a:spcBef>
                <a:spcPts val="0"/>
              </a:spcBef>
            </a:pPr>
            <a:r>
              <a:rPr lang="vi-VN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 lệnh</a:t>
            </a:r>
            <a:r>
              <a:rPr lang="vi-VN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Đặt ống thông hút dịch dạ </a:t>
            </a:r>
            <a:r>
              <a:rPr lang="vi-V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65138" algn="l"/>
              </a:tabLst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465138" algn="l"/>
              </a:tabLst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	Tiến hành kỹ thuật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 dày cho người bệnh T?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63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61141"/>
              </p:ext>
            </p:extLst>
          </p:nvPr>
        </p:nvGraphicFramePr>
        <p:xfrm>
          <a:off x="0" y="605792"/>
          <a:ext cx="9144000" cy="4480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1000"/>
                <a:gridCol w="8763000"/>
              </a:tblGrid>
              <a:tr h="207407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Để NB ở tư thế thích hợp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207407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Choàng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nilon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khăn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trước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ngực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khay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hạt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đậu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cạnh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cằm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má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14814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cắt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băng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dính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mở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khay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vô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khuẩn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rót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dầu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nhờn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bóc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vỏ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bơm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50ml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khay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VK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</a:t>
                      </a:r>
                      <a:r>
                        <a:rPr lang="en-US" sz="1400" spc="-3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găng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14814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cánh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dái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tai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cùng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bên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</a:t>
                      </a:r>
                      <a:r>
                        <a:rPr lang="en-US" sz="1400" spc="-3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ức</a:t>
                      </a:r>
                      <a:r>
                        <a:rPr lang="en-US" sz="1400" spc="-3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Đánh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dấu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bôi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trơn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đầu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3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spc="-3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(7 – 10 cm)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14814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Đưa</a:t>
                      </a:r>
                      <a:r>
                        <a:rPr lang="en-US" sz="1400" spc="-1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nhẹ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nhàng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mũi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dạ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dày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chỗ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đánh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dấu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bảo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nuốt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nâng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đầu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NB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đầu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ngã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hầu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họng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722698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Kiểm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Kiểm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cuộn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bảo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NB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há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miệng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dùng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hỗ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trợ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kiểm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Kiểm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chắc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chắn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dạ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dày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chưa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pháp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nghiêng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đầu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r>
                        <a:rPr lang="en-US" sz="1400" spc="-2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979421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Nối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bơm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tiêm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máy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nhẹ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nhàng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nghiệm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lấy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dịch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nghiệm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bụng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chướng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hết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chướng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liên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tục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ngắt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quãng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xong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lưu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nối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túi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dẫn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lưu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414814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Rút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tráng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(30mL),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gập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cầm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gạc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rút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vừa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rút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vừa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còn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khoảng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20cm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kẹp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chặt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ống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rồi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rút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hết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207407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Lau miệng cho NB. Giúp NB về tư thế thoải mái. Đánh giá NB sau khi thực hiện KT. Dặn NB những điều cần thiết.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  <a:tr h="207407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40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dọn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dụng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cụ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phiếu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điều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dưỡng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938" marR="16938" marT="0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QT. KỸ THUẬT HÚT DỊCH DẠ DÀY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51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BƯỚC KHÓ, QUAN TRỌNG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Kết quả hình ảnh cho đặt ống thông dạ dày"/>
          <p:cNvPicPr>
            <a:picLocks noChangeAspect="1" noChangeArrowheads="1"/>
          </p:cNvPicPr>
          <p:nvPr/>
        </p:nvPicPr>
        <p:blipFill rotWithShape="1"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5" b="7175"/>
          <a:stretch/>
        </p:blipFill>
        <p:spPr bwMode="auto">
          <a:xfrm>
            <a:off x="3708400" y="1314936"/>
            <a:ext cx="2057400" cy="304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070600" y="1091136"/>
            <a:ext cx="2959100" cy="3543300"/>
            <a:chOff x="4953000" y="1600200"/>
            <a:chExt cx="3797300" cy="5029200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4953000" y="1600200"/>
              <a:ext cx="3797300" cy="4953000"/>
              <a:chOff x="4953000" y="1600200"/>
              <a:chExt cx="3797300" cy="4953000"/>
            </a:xfrm>
          </p:grpSpPr>
          <p:pic>
            <p:nvPicPr>
              <p:cNvPr id="12" name="Picture 6" descr="scan0029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54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600200"/>
                <a:ext cx="3797300" cy="4953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cxnSp>
            <p:nvCxnSpPr>
              <p:cNvPr id="13" name="Straight Connector 12"/>
              <p:cNvCxnSpPr/>
              <p:nvPr/>
            </p:nvCxnSpPr>
            <p:spPr>
              <a:xfrm rot="5400000">
                <a:off x="5368925" y="4149725"/>
                <a:ext cx="3886200" cy="92075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6781800" y="6477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15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325335"/>
            <a:ext cx="8686800" cy="35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ngã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hầu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vi-VN" alt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alt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vi-VN" alt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NB tỉnh bảo NB nuốt; </a:t>
            </a:r>
            <a:endParaRPr lang="en-US" altLang="en-US" sz="28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vi-VN" altLang="en-US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vi-VN" altLang="en-US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hôn mê gập đầu NB</a:t>
            </a:r>
            <a:r>
              <a:rPr lang="vi-VN" altLang="en-US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altLang="en-US" sz="28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676400" y="3105150"/>
            <a:ext cx="5791200" cy="1752600"/>
            <a:chOff x="1676400" y="4114800"/>
            <a:chExt cx="5791200" cy="2057400"/>
          </a:xfrm>
        </p:grpSpPr>
        <p:pic>
          <p:nvPicPr>
            <p:cNvPr id="7" name="Picture 2" descr="C:\Users\Administrator\Downloads\ngua co toi da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36" b="27312"/>
            <a:stretch>
              <a:fillRect/>
            </a:stretch>
          </p:blipFill>
          <p:spPr bwMode="auto">
            <a:xfrm>
              <a:off x="1676400" y="4114800"/>
              <a:ext cx="5791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191000" y="4572000"/>
              <a:ext cx="7620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BƯỚC KHÓ, QUAN TRỌNG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Kiểm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ống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thông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AutoShape 2" descr="Chăm sóc bệnh nhân đặt ống thông dạ dày, tránh viêm nhiễm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9"/>
          <a:stretch/>
        </p:blipFill>
        <p:spPr bwMode="auto">
          <a:xfrm>
            <a:off x="2895600" y="2073554"/>
            <a:ext cx="5793467" cy="261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BƯỚC KHÓ, QUAN TRỌNG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80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GHI PHIẾU CHĂM SÓC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85428"/>
              </p:ext>
            </p:extLst>
          </p:nvPr>
        </p:nvGraphicFramePr>
        <p:xfrm>
          <a:off x="76200" y="2133600"/>
          <a:ext cx="8915399" cy="2876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7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NGÀY/ THÁNG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DIỄN BIẾN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Ử TRÍ CHĂM SÓC/ </a:t>
                      </a:r>
                      <a:r>
                        <a:rPr lang="vi-VN" sz="1800" b="1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ĐÁNH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KÝ TÊN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8h30 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02/10/2020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Người bệnh tỉnh, tiếp xúc tốt, sau mổ cắt dạ dày ngày thứ 5, bụng trướng, buồn nôn, đau bụng 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Thực hiện y lệnh đặt ống thông hút dịch dạ dày.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lượng 20ml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Người bệnh hợp tác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Trong và sau khi thực hiện không xảy ra tai biến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endParaRPr lang="en-US" sz="2000" dirty="0" smtClean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960387"/>
            <a:ext cx="9144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Họ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bệnh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NGUYỄN VĂN 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năm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1963              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Nam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Nữ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Nam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giường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         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Phòng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110		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Ngoại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Chẩn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đoán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dày</a:t>
            </a:r>
            <a:endParaRPr lang="vi-VN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0"/>
          <a:stretch/>
        </p:blipFill>
        <p:spPr>
          <a:xfrm>
            <a:off x="457200" y="1200150"/>
            <a:ext cx="2749550" cy="2695575"/>
          </a:xfrm>
        </p:spPr>
      </p:pic>
      <p:sp>
        <p:nvSpPr>
          <p:cNvPr id="7" name="TextBox 6"/>
          <p:cNvSpPr txBox="1"/>
          <p:nvPr/>
        </p:nvSpPr>
        <p:spPr>
          <a:xfrm>
            <a:off x="381000" y="417195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Trướng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hơi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7" y="231962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thuốc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7" y="306717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Các bệnh đường tiêu hóa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8800" y="357477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phẫu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75743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Rối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loạn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hóa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6" idx="3"/>
            <a:endCxn id="11" idx="1"/>
          </p:cNvCxnSpPr>
          <p:nvPr/>
        </p:nvCxnSpPr>
        <p:spPr>
          <a:xfrm flipV="1">
            <a:off x="3206750" y="1957492"/>
            <a:ext cx="1593850" cy="59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 flipV="1">
            <a:off x="3206750" y="2519677"/>
            <a:ext cx="1150937" cy="28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9" idx="1"/>
          </p:cNvCxnSpPr>
          <p:nvPr/>
        </p:nvCxnSpPr>
        <p:spPr>
          <a:xfrm>
            <a:off x="3206750" y="2547938"/>
            <a:ext cx="1150937" cy="71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0" idx="1"/>
          </p:cNvCxnSpPr>
          <p:nvPr/>
        </p:nvCxnSpPr>
        <p:spPr>
          <a:xfrm>
            <a:off x="3206750" y="2547938"/>
            <a:ext cx="1162050" cy="1380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35350" y="742950"/>
            <a:ext cx="570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NGUYÊN NHÂN GÂY TRƯỚNG BỤNG?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 HỎI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78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9526"/>
            <a:ext cx="9182686" cy="64008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5.TAI BIẾN, DỰ PHÒNG VÀ HƯỚNG XỬ TRÍ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8369" cy="640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6667" y="0"/>
            <a:ext cx="677333" cy="640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85800" y="295275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242244"/>
              </p:ext>
            </p:extLst>
          </p:nvPr>
        </p:nvGraphicFramePr>
        <p:xfrm>
          <a:off x="76200" y="762440"/>
          <a:ext cx="8991600" cy="419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208"/>
                <a:gridCol w="1918208"/>
                <a:gridCol w="2817368"/>
                <a:gridCol w="2337816"/>
              </a:tblGrid>
              <a:tr h="5110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TAI BIẾN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BIỂU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HIỆN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DỰ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PHÒNG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XỬ TRÍ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6353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Đưa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nhầm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vào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đường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thở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  <a:endParaRPr lang="en-US" sz="2000" b="1" kern="12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 ho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sặc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sụa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mặt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tím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tái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Hướng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dẫn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bệnh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hợp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tác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đưa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đúng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KT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Rút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ngay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thông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cho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NB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nghỉ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ngơi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trước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đặt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lại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163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Tổn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thương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mũi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họng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đường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tiêu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hóa</a:t>
                      </a:r>
                      <a:endParaRPr lang="en-US" sz="2000" b="1" kern="12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đau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2000" b="1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chảy</a:t>
                      </a:r>
                      <a:r>
                        <a:rPr lang="en-US" sz="20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máu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kern="12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Động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tác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nhẹ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nhàng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Bôi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dầu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nhờn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đầu</a:t>
                      </a:r>
                      <a:r>
                        <a:rPr lang="en-US" sz="2000" b="0" kern="120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endParaRPr lang="en-US" sz="2000" b="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Cầm</a:t>
                      </a:r>
                      <a:r>
                        <a:rPr lang="en-US" sz="2000" b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máu</a:t>
                      </a:r>
                      <a:endParaRPr lang="en-US" sz="20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1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127635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234315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33375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440055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6. LƯU Ý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858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0" indent="-401638" algn="just">
              <a:lnSpc>
                <a:spcPct val="140000"/>
              </a:lnSpc>
              <a:spcBef>
                <a:spcPts val="0"/>
              </a:spcBef>
            </a:pPr>
            <a:r>
              <a:rPr lang="vi-VN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 </a:t>
            </a:r>
            <a:r>
              <a:rPr lang="vi-VN" sz="2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nhẹ nhàng tránh gây tổn thương và đau đớn cho </a:t>
            </a:r>
            <a:r>
              <a:rPr lang="en-US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vi-VN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01638" lvl="0" indent="-401638" algn="just">
              <a:lnSpc>
                <a:spcPct val="140000"/>
              </a:lnSpc>
              <a:spcBef>
                <a:spcPts val="0"/>
              </a:spcBef>
            </a:pPr>
            <a:r>
              <a:rPr lang="vi-VN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vi-VN" sz="2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dõi số lượng, màu sắc, tính chất dịch hút ra. </a:t>
            </a:r>
          </a:p>
          <a:p>
            <a:pPr marL="401638" lvl="0" indent="-401638" algn="just">
              <a:lnSpc>
                <a:spcPct val="140000"/>
              </a:lnSpc>
              <a:spcBef>
                <a:spcPts val="0"/>
              </a:spcBef>
            </a:pPr>
            <a:r>
              <a:rPr lang="vi-VN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 </a:t>
            </a:r>
            <a:r>
              <a:rPr lang="vi-VN" sz="2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sóc, mũi, miệng người bệnh trong suốt thời gian đặt ống để hút (nếu hút liên tục). </a:t>
            </a:r>
          </a:p>
          <a:p>
            <a:pPr marL="401638" lvl="0" indent="-401638" algn="just">
              <a:lnSpc>
                <a:spcPct val="140000"/>
              </a:lnSpc>
              <a:spcBef>
                <a:spcPts val="0"/>
              </a:spcBef>
            </a:pPr>
            <a:r>
              <a:rPr lang="vi-VN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Dặn </a:t>
            </a:r>
            <a:r>
              <a:rPr lang="vi-VN" sz="2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 bệnh và người nhà người bệnh không được tự ý rút ống thông hoặc tự điều chỉnh áp lực hút. </a:t>
            </a:r>
          </a:p>
          <a:p>
            <a:pPr marL="401638" lvl="0" indent="-401638" algn="just">
              <a:lnSpc>
                <a:spcPct val="140000"/>
              </a:lnSpc>
              <a:spcBef>
                <a:spcPts val="0"/>
              </a:spcBef>
            </a:pPr>
            <a:r>
              <a:rPr lang="vi-VN" sz="2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Thường </a:t>
            </a:r>
            <a:r>
              <a:rPr lang="vi-VN" sz="2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xuyên bơm rửa ống thông bằng dung dịch NaCl 0,9% hoặc nước chín để phòng ống thông bị tắc. </a:t>
            </a:r>
          </a:p>
        </p:txBody>
      </p:sp>
    </p:spTree>
    <p:extLst>
      <p:ext uri="{BB962C8B-B14F-4D97-AF65-F5344CB8AC3E}">
        <p14:creationId xmlns:p14="http://schemas.microsoft.com/office/powerpoint/2010/main" val="13795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YÊU CẦU THỰC TẬP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800100"/>
            <a:ext cx="9144000" cy="43434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endParaRPr lang="en-US" sz="40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CHIA 3 NHÓM THỰC TẬP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 HÀNH KỸ THUẬT CÁC BƯỚC THEO BẢNG KIỂM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vi-VN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628650"/>
            <a:ext cx="8458200" cy="428625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72" y="800100"/>
            <a:ext cx="9067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06261"/>
            <a:ext cx="8991600" cy="428625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sz="60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6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86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17.2</a:t>
            </a:r>
            <a:endParaRPr lang="en-US" sz="86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1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KỸ THUẬT HÚT DỊCH DẠ DÀY </a:t>
            </a:r>
          </a:p>
          <a:p>
            <a:endParaRPr lang="en-US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      </a:t>
            </a:r>
          </a:p>
          <a:p>
            <a:endParaRPr lang="en-US" sz="35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35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35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</a:t>
            </a:r>
          </a:p>
          <a:p>
            <a:r>
              <a:rPr lang="en-US" sz="35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		                            </a:t>
            </a:r>
          </a:p>
          <a:p>
            <a:r>
              <a:rPr lang="en-US" sz="35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                        		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Bộ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Điều</a:t>
            </a:r>
            <a:r>
              <a:rPr lang="en-US" sz="62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2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dưỡng</a:t>
            </a:r>
            <a:endParaRPr lang="en-US" sz="62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</a:p>
        </p:txBody>
      </p:sp>
      <p:pic>
        <p:nvPicPr>
          <p:cNvPr id="15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054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90550"/>
            <a:ext cx="9144000" cy="4552950"/>
          </a:xfrm>
        </p:spPr>
        <p:txBody>
          <a:bodyPr>
            <a:noAutofit/>
          </a:bodyPr>
          <a:lstStyle/>
          <a:p>
            <a:pPr marL="344488" lvl="0" indent="-344488" algn="l">
              <a:buFont typeface="+mj-lt"/>
              <a:buAutoNum type="arabicPeriod"/>
            </a:pP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4488" lvl="0" indent="-344488" algn="l">
              <a:buFont typeface="+mj-lt"/>
              <a:buAutoNum type="arabicPeriod"/>
            </a:pP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1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4488" lvl="0" indent="-344488" algn="l">
              <a:buFont typeface="+mj-lt"/>
              <a:buAutoNum type="arabicPeriod"/>
            </a:pP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4488" lvl="0" indent="-344488" algn="l">
              <a:buFont typeface="+mj-lt"/>
              <a:buAutoNum type="arabicPeriod"/>
            </a:pP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4488" lvl="0" indent="-344488" algn="l">
              <a:buFont typeface="+mj-lt"/>
              <a:buAutoNum type="arabicPeriod"/>
            </a:pP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KT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lâm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sàng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1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4488" lvl="0" indent="-344488" algn="l">
              <a:buFont typeface="+mj-lt"/>
              <a:buAutoNum type="arabicPeriod"/>
            </a:pP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ân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tôn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phối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QTKT</a:t>
            </a:r>
            <a:r>
              <a:rPr lang="en-US" sz="2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1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21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AutoShape 2" descr="Káº¿t quáº£ hÃ¬nh áº£nh cho nhÃ³m mÃ¡u 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978379"/>
            <a:ext cx="4819834" cy="301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 dịch dạ dày là thủ thuật đưa ống 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Levin)</a:t>
            </a:r>
            <a:r>
              <a:rPr lang="vi-VN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 đường mũi hoặc miệng vào dạ dày để hút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dịch </a:t>
            </a: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 dạ 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4486" y="1123950"/>
            <a:ext cx="1919514" cy="1150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5"/>
          <a:stretch/>
        </p:blipFill>
        <p:spPr>
          <a:xfrm>
            <a:off x="5334000" y="1123950"/>
            <a:ext cx="2976042" cy="3429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ĐỊNH NGHĨA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D:\ảnh\LOGO bachm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18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AutoShape 2" descr="Káº¿t quáº£ hÃ¬nh áº£nh cho nhÃ³m mÃ¡u 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Káº¿t quáº£ hÃ¬nh áº£nh cho Äáº·t sonde dáº¡ dÃ 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90550"/>
            <a:ext cx="9143999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2.1. Chẩn đoán bệnh </a:t>
            </a:r>
          </a:p>
          <a:p>
            <a:pPr marL="457200" indent="-457200" algn="just">
              <a:lnSpc>
                <a:spcPct val="125000"/>
              </a:lnSpc>
            </a:pP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Xét nghiệm tìm vi khuẩn. </a:t>
            </a:r>
          </a:p>
          <a:p>
            <a:pPr marL="457200" indent="-457200" algn="just">
              <a:lnSpc>
                <a:spcPct val="125000"/>
              </a:lnSpc>
            </a:pP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Tìm trực khuẩn lao có trong dịch dạ 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25000"/>
              </a:lnSpc>
            </a:pP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Chuẩn bị người bệnh chụp X-quang hệ tiêu hóa có cản quang.</a:t>
            </a:r>
          </a:p>
          <a:p>
            <a:pPr algn="just">
              <a:lnSpc>
                <a:spcPct val="125000"/>
              </a:lnSpc>
            </a:pPr>
            <a:r>
              <a:rPr lang="vi-VN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2.2. Điều trị </a:t>
            </a:r>
          </a:p>
          <a:p>
            <a:pPr marL="457200" indent="-457200" algn="just">
              <a:lnSpc>
                <a:spcPct val="125000"/>
              </a:lnSpc>
            </a:pP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Đề phòng và điều trị trướng bụng sau phẫu thuật. </a:t>
            </a:r>
          </a:p>
          <a:p>
            <a:pPr marL="457200" indent="-457200" algn="just">
              <a:lnSpc>
                <a:spcPct val="125000"/>
              </a:lnSpc>
            </a:pP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	Lấy chất dịch ứ đọng trong dạ dày, 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ruột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vi-VN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 hợp người bệnh hẹp môn vị, tắc ruột, bán tắc ruột.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MỤC ĐÍCH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6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1200150"/>
            <a:ext cx="8991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ÁP DỤNG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0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50"/>
            <a:ext cx="8991600" cy="4514850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vi-VN" sz="2600" b="1" dirty="0" smtClean="0">
                <a:solidFill>
                  <a:srgbClr val="000099"/>
                </a:solidFill>
                <a:ea typeface="Times New Roman"/>
                <a:cs typeface="Times New Roman"/>
              </a:rPr>
              <a:t>Các </a:t>
            </a:r>
            <a:r>
              <a:rPr lang="vi-VN" sz="2600" b="1" dirty="0">
                <a:solidFill>
                  <a:srgbClr val="000099"/>
                </a:solidFill>
                <a:ea typeface="Times New Roman"/>
                <a:cs typeface="Times New Roman"/>
              </a:rPr>
              <a:t>bệnh về dạ dày</a:t>
            </a:r>
            <a:r>
              <a:rPr lang="vi-VN" sz="2600" dirty="0">
                <a:solidFill>
                  <a:srgbClr val="000099"/>
                </a:solidFill>
                <a:ea typeface="Times New Roman"/>
                <a:cs typeface="Times New Roman"/>
              </a:rPr>
              <a:t>: Viêm loét dạ dày, K dạ dày, hẹp môn vị, thủng dạ dày, liệt ruột, tắc ruột..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vi-VN" sz="2600" b="1" dirty="0" smtClean="0">
                <a:solidFill>
                  <a:srgbClr val="000099"/>
                </a:solidFill>
                <a:ea typeface="Times New Roman"/>
                <a:cs typeface="Times New Roman"/>
              </a:rPr>
              <a:t>Các </a:t>
            </a:r>
            <a:r>
              <a:rPr lang="vi-VN" sz="2600" b="1" dirty="0">
                <a:solidFill>
                  <a:srgbClr val="000099"/>
                </a:solidFill>
                <a:ea typeface="Times New Roman"/>
                <a:cs typeface="Times New Roman"/>
              </a:rPr>
              <a:t>trường hợp trướng bụng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vi-VN" sz="2600" b="1" dirty="0" smtClean="0">
                <a:solidFill>
                  <a:srgbClr val="000099"/>
                </a:solidFill>
                <a:ea typeface="Times New Roman"/>
                <a:cs typeface="Times New Roman"/>
              </a:rPr>
              <a:t>Người </a:t>
            </a:r>
            <a:r>
              <a:rPr lang="vi-VN" sz="2600" b="1" dirty="0">
                <a:solidFill>
                  <a:srgbClr val="000099"/>
                </a:solidFill>
                <a:ea typeface="Times New Roman"/>
                <a:cs typeface="Times New Roman"/>
              </a:rPr>
              <a:t>bệnh mổ đường tiêu hóa</a:t>
            </a:r>
            <a:r>
              <a:rPr lang="vi-VN" sz="2600" dirty="0">
                <a:solidFill>
                  <a:srgbClr val="000099"/>
                </a:solidFill>
                <a:ea typeface="Times New Roman"/>
                <a:cs typeface="Times New Roman"/>
              </a:rPr>
              <a:t>: dạ dày, ruột, các phẫu thuật khác có gây mê.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–"/>
              <a:tabLst>
                <a:tab pos="457200" algn="l"/>
              </a:tabLst>
            </a:pPr>
            <a:r>
              <a:rPr lang="vi-VN" sz="2600" b="1" dirty="0">
                <a:solidFill>
                  <a:srgbClr val="000099"/>
                </a:solidFill>
                <a:ea typeface="Times New Roman"/>
                <a:cs typeface="Times New Roman"/>
              </a:rPr>
              <a:t>Nghi ngờ về lao phổi ở trẻ em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vi-VN" sz="2600" dirty="0">
              <a:solidFill>
                <a:srgbClr val="000099"/>
              </a:solidFill>
              <a:ea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AutoShape 4" descr="Káº¿t quáº£ hÃ¬nh áº£nh cho tráº» bá» sá»©t mÃ´i há» hÃ m áº¿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ÁP DỤNG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24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49237" y="1352550"/>
            <a:ext cx="89916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dày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59054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KHÔNG ÁP DỤNG</a:t>
            </a:r>
            <a:endParaRPr lang="en-US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0"/>
            <a:ext cx="580571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"/>
            <a:ext cx="564316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4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9542</TotalTime>
  <Words>1413</Words>
  <Application>Microsoft Office PowerPoint</Application>
  <PresentationFormat>On-screen Show (16:9)</PresentationFormat>
  <Paragraphs>246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 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PHIẾU CHĂM SÓC</vt:lpstr>
      <vt:lpstr>PowerPoint Presentation</vt:lpstr>
      <vt:lpstr>PowerPoint Presentation</vt:lpstr>
      <vt:lpstr>YÊU CẦU THỰC TẬP</vt:lpstr>
      <vt:lpstr>TRƯỜNG CAO ĐẲNG Y TẾ BẠCH MAI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ĐẲNG Y TẾ BẠCH MAI Bộ môn Điều dưỡng</dc:title>
  <dc:creator>Windows User</dc:creator>
  <cp:lastModifiedBy>Windows User</cp:lastModifiedBy>
  <cp:revision>662</cp:revision>
  <dcterms:created xsi:type="dcterms:W3CDTF">2019-04-06T12:56:00Z</dcterms:created>
  <dcterms:modified xsi:type="dcterms:W3CDTF">2020-10-01T14:29:54Z</dcterms:modified>
</cp:coreProperties>
</file>